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2"/>
  </p:notesMasterIdLst>
  <p:sldIdLst>
    <p:sldId id="256" r:id="rId2"/>
    <p:sldId id="259" r:id="rId3"/>
    <p:sldId id="395" r:id="rId4"/>
    <p:sldId id="456" r:id="rId5"/>
    <p:sldId id="290" r:id="rId6"/>
    <p:sldId id="481" r:id="rId7"/>
    <p:sldId id="482" r:id="rId8"/>
    <p:sldId id="483" r:id="rId9"/>
    <p:sldId id="484" r:id="rId10"/>
    <p:sldId id="485" r:id="rId11"/>
    <p:sldId id="457" r:id="rId12"/>
    <p:sldId id="486" r:id="rId13"/>
    <p:sldId id="487" r:id="rId14"/>
    <p:sldId id="488" r:id="rId15"/>
    <p:sldId id="489" r:id="rId16"/>
    <p:sldId id="490" r:id="rId17"/>
    <p:sldId id="491" r:id="rId18"/>
    <p:sldId id="492" r:id="rId19"/>
    <p:sldId id="493" r:id="rId20"/>
    <p:sldId id="494" r:id="rId21"/>
    <p:sldId id="495" r:id="rId22"/>
    <p:sldId id="496" r:id="rId23"/>
    <p:sldId id="497" r:id="rId24"/>
    <p:sldId id="498" r:id="rId25"/>
    <p:sldId id="499" r:id="rId26"/>
    <p:sldId id="500" r:id="rId27"/>
    <p:sldId id="501" r:id="rId28"/>
    <p:sldId id="502" r:id="rId29"/>
    <p:sldId id="503" r:id="rId30"/>
    <p:sldId id="504" r:id="rId31"/>
  </p:sldIdLst>
  <p:sldSz cx="9144000" cy="5143500" type="screen16x9"/>
  <p:notesSz cx="6858000" cy="9144000"/>
  <p:embeddedFontLst>
    <p:embeddedFont>
      <p:font typeface="Arvo" panose="020B0604020202020204" charset="0"/>
      <p:regular r:id="rId33"/>
      <p:bold r:id="rId34"/>
      <p:italic r:id="rId35"/>
      <p:boldItalic r:id="rId36"/>
    </p:embeddedFont>
    <p:embeddedFont>
      <p:font typeface="Roboto Condensed" panose="020B0604020202020204" charset="0"/>
      <p:regular r:id="rId37"/>
      <p:bold r:id="rId38"/>
      <p:italic r:id="rId39"/>
      <p:boldItalic r:id="rId40"/>
    </p:embeddedFont>
    <p:embeddedFont>
      <p:font typeface="Roboto Condensed Light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8872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CDD6BAC-CCD5-4E98-95CD-357AD7155B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1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8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  <a:endParaRPr lang="en-US" sz="9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2050" name="Picture 2" descr="http://4.bp.blogspot.com/-u9XslQrACb8/VK71Cym3zQI/AAAAAAAAAA0/DAxkKTcCKvc/s1600/markovdia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380" y="1364615"/>
            <a:ext cx="432435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053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Estructura de los agentes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Agentes Racionales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6397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Goal</a:t>
            </a:r>
            <a:r>
              <a:rPr lang="es-MX" dirty="0" smtClean="0"/>
              <a:t> </a:t>
            </a:r>
            <a:r>
              <a:rPr lang="es-MX" dirty="0" err="1" smtClean="0"/>
              <a:t>Based</a:t>
            </a:r>
            <a:r>
              <a:rPr lang="es-MX" dirty="0" smtClean="0"/>
              <a:t> </a:t>
            </a:r>
            <a:r>
              <a:rPr lang="es-MX" dirty="0" err="1" smtClean="0"/>
              <a:t>Agent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Agente basado en metas</a:t>
            </a:r>
            <a:endParaRPr lang="es-MX" dirty="0" smtClean="0"/>
          </a:p>
          <a:p>
            <a:r>
              <a:rPr lang="es-MX" dirty="0" smtClean="0"/>
              <a:t>Este agente también evalúa como sus acciones modifican la meta.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15298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11" y="1762554"/>
            <a:ext cx="5429386" cy="246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agente tiene que buscar una serie de acciones para llegar a su meta.</a:t>
            </a:r>
          </a:p>
          <a:p>
            <a:r>
              <a:rPr lang="es-MX" dirty="0" smtClean="0"/>
              <a:t>A comparación de el agente basado en reflejos, la acción no es inmediata.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444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Agentes basados en Utilidad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 meta en si misma no es una buena métrica.</a:t>
            </a:r>
          </a:p>
          <a:p>
            <a:r>
              <a:rPr lang="es-MX" dirty="0" smtClean="0"/>
              <a:t>Necesitamos otra métrica que nos diga que tan “feliz” es el agente con las decisiones que esta tomando.</a:t>
            </a:r>
          </a:p>
          <a:p>
            <a:r>
              <a:rPr lang="es-MX" dirty="0" smtClean="0"/>
              <a:t>Esta métrica es la utilidad.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85563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crea la “función de utilidad” que internaliza la evaluación de la métrica de desempeño.</a:t>
            </a:r>
          </a:p>
          <a:p>
            <a:r>
              <a:rPr lang="es-MX" dirty="0" smtClean="0"/>
              <a:t>La </a:t>
            </a:r>
            <a:r>
              <a:rPr lang="es-MX" dirty="0" err="1" smtClean="0"/>
              <a:t>Roomba</a:t>
            </a:r>
            <a:r>
              <a:rPr lang="es-MX" dirty="0" smtClean="0"/>
              <a:t> va a tratar de ser feliz aspirando, al mismo tiempo que limpia el cuarto.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14041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28" y="1743891"/>
            <a:ext cx="5704427" cy="25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9224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Agentes que aprenden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Son agentes que tienen la habilidad de aprender.</a:t>
            </a:r>
          </a:p>
          <a:p>
            <a:r>
              <a:rPr lang="es-MX" dirty="0" smtClean="0"/>
              <a:t>Hasta ahora todos los agentes estaban pre programados.</a:t>
            </a:r>
          </a:p>
          <a:p>
            <a:r>
              <a:rPr lang="es-MX" dirty="0" smtClean="0"/>
              <a:t>Son los mas comunes en la IA moderna.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31597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59" y="1443444"/>
            <a:ext cx="6182015" cy="3067257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4362994" y="2815046"/>
            <a:ext cx="1084217" cy="60742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9790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Para el taxi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Performance </a:t>
            </a:r>
            <a:r>
              <a:rPr lang="es-MX" dirty="0" err="1" smtClean="0"/>
              <a:t>Element</a:t>
            </a:r>
            <a:r>
              <a:rPr lang="es-MX" dirty="0" smtClean="0"/>
              <a:t>: Conocimiento y métodos que el taxi usa para seleccionar sus acciones.</a:t>
            </a:r>
          </a:p>
          <a:p>
            <a:r>
              <a:rPr lang="es-MX" dirty="0" smtClean="0"/>
              <a:t>Critico: Observa el taxi, y manda la información a el elemento de aprendizaje.</a:t>
            </a:r>
          </a:p>
          <a:p>
            <a:r>
              <a:rPr lang="es-MX" dirty="0" err="1" smtClean="0"/>
              <a:t>Problem</a:t>
            </a:r>
            <a:r>
              <a:rPr lang="es-MX" dirty="0" smtClean="0"/>
              <a:t> </a:t>
            </a:r>
            <a:r>
              <a:rPr lang="es-MX" dirty="0" err="1" smtClean="0"/>
              <a:t>element</a:t>
            </a:r>
            <a:r>
              <a:rPr lang="es-MX" dirty="0" smtClean="0"/>
              <a:t>: Sugiere acciones para probar su efecto en el taxi.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21259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representamos agentes: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Atómico: Cada paso es indivisible.</a:t>
            </a:r>
          </a:p>
          <a:p>
            <a:r>
              <a:rPr lang="es-MX" dirty="0" smtClean="0"/>
              <a:t>Factor: Cada estado tiene distintos atributos.</a:t>
            </a:r>
          </a:p>
          <a:p>
            <a:r>
              <a:rPr lang="es-MX" dirty="0" smtClean="0"/>
              <a:t>Estructurado: Cada estado puede estar relacionado con otros estados.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664765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09" y="1792445"/>
            <a:ext cx="6200366" cy="22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Atómico:</a:t>
            </a:r>
          </a:p>
          <a:p>
            <a:pPr lvl="1"/>
            <a:r>
              <a:rPr lang="es-MX" dirty="0" smtClean="0"/>
              <a:t>Juegos</a:t>
            </a:r>
          </a:p>
          <a:p>
            <a:pPr lvl="1"/>
            <a:r>
              <a:rPr lang="es-MX" dirty="0" err="1" smtClean="0"/>
              <a:t>Hidden</a:t>
            </a:r>
            <a:r>
              <a:rPr lang="es-MX" dirty="0" smtClean="0"/>
              <a:t> </a:t>
            </a:r>
            <a:r>
              <a:rPr lang="es-MX" dirty="0" err="1" smtClean="0"/>
              <a:t>Markov</a:t>
            </a:r>
            <a:r>
              <a:rPr lang="es-MX" dirty="0" smtClean="0"/>
              <a:t> </a:t>
            </a:r>
            <a:r>
              <a:rPr lang="es-MX" dirty="0" err="1" smtClean="0"/>
              <a:t>Models</a:t>
            </a:r>
            <a:endParaRPr lang="es-MX" dirty="0" smtClean="0"/>
          </a:p>
          <a:p>
            <a:pPr lvl="1"/>
            <a:r>
              <a:rPr lang="es-MX" dirty="0" smtClean="0"/>
              <a:t>MDP (Procesos de Decisiones de </a:t>
            </a:r>
            <a:r>
              <a:rPr lang="es-MX" dirty="0" err="1" smtClean="0"/>
              <a:t>Markov</a:t>
            </a:r>
            <a:r>
              <a:rPr lang="es-MX" dirty="0" smtClean="0"/>
              <a:t>)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73664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Factor:</a:t>
            </a:r>
          </a:p>
          <a:p>
            <a:pPr lvl="1"/>
            <a:r>
              <a:rPr lang="es-MX" dirty="0" err="1" smtClean="0"/>
              <a:t>Logica</a:t>
            </a:r>
            <a:r>
              <a:rPr lang="es-MX" dirty="0" smtClean="0"/>
              <a:t> Proposicional</a:t>
            </a:r>
          </a:p>
          <a:p>
            <a:pPr lvl="1"/>
            <a:r>
              <a:rPr lang="es-MX" dirty="0" smtClean="0"/>
              <a:t>Planeación</a:t>
            </a:r>
          </a:p>
          <a:p>
            <a:pPr lvl="1"/>
            <a:r>
              <a:rPr lang="es-MX" dirty="0" smtClean="0"/>
              <a:t>Redes Bayesianas</a:t>
            </a:r>
          </a:p>
          <a:p>
            <a:pPr lvl="1"/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440953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Esructurado</a:t>
            </a:r>
            <a:r>
              <a:rPr lang="es-MX" dirty="0" smtClean="0"/>
              <a:t>:</a:t>
            </a:r>
          </a:p>
          <a:p>
            <a:pPr lvl="1"/>
            <a:r>
              <a:rPr lang="es-MX" dirty="0" smtClean="0"/>
              <a:t>Bases de datos</a:t>
            </a:r>
          </a:p>
          <a:p>
            <a:pPr lvl="1"/>
            <a:r>
              <a:rPr lang="es-MX" dirty="0" smtClean="0"/>
              <a:t>Natural </a:t>
            </a:r>
            <a:r>
              <a:rPr lang="es-MX" dirty="0" err="1" smtClean="0"/>
              <a:t>Language</a:t>
            </a:r>
            <a:r>
              <a:rPr lang="es-MX" dirty="0" smtClean="0"/>
              <a:t> </a:t>
            </a:r>
            <a:r>
              <a:rPr lang="es-MX" dirty="0" err="1" smtClean="0"/>
              <a:t>Understanding</a:t>
            </a:r>
            <a:endParaRPr lang="es-MX" dirty="0" smtClean="0"/>
          </a:p>
          <a:p>
            <a:pPr lvl="1"/>
            <a:r>
              <a:rPr lang="es-MX" dirty="0" err="1" smtClean="0"/>
              <a:t>Knowledge</a:t>
            </a:r>
            <a:r>
              <a:rPr lang="es-MX" dirty="0" smtClean="0"/>
              <a:t> </a:t>
            </a:r>
            <a:r>
              <a:rPr lang="es-MX" dirty="0" err="1" smtClean="0"/>
              <a:t>based</a:t>
            </a:r>
            <a:r>
              <a:rPr lang="es-MX" dirty="0" smtClean="0"/>
              <a:t>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242093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Busquedas</a:t>
            </a:r>
            <a:endParaRPr lang="es-MX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8517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Resolviendo con búsqueda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Agentes basados en resolución de problemas (</a:t>
            </a:r>
            <a:r>
              <a:rPr lang="es-MX" dirty="0" err="1" smtClean="0"/>
              <a:t>problem-solving</a:t>
            </a:r>
            <a:r>
              <a:rPr lang="es-MX" dirty="0" smtClean="0"/>
              <a:t> </a:t>
            </a:r>
            <a:r>
              <a:rPr lang="es-MX" dirty="0" err="1" smtClean="0"/>
              <a:t>agents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Atómicos</a:t>
            </a:r>
          </a:p>
          <a:p>
            <a:pPr lvl="1"/>
            <a:r>
              <a:rPr lang="es-MX" dirty="0" smtClean="0"/>
              <a:t>Lo principal es determinar una meta clara.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579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Formulación de metas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Imaginen un agente que esta en Guadalajara y quiere pasar un buen rato:</a:t>
            </a:r>
          </a:p>
          <a:p>
            <a:pPr lvl="1"/>
            <a:r>
              <a:rPr lang="es-MX" sz="2000" dirty="0" smtClean="0"/>
              <a:t>Su </a:t>
            </a:r>
            <a:r>
              <a:rPr lang="es-MX" sz="2000" b="1" dirty="0" smtClean="0"/>
              <a:t>métrica de desempeño</a:t>
            </a:r>
            <a:r>
              <a:rPr lang="es-MX" sz="2000" dirty="0" smtClean="0"/>
              <a:t> esta basada en muchas cosas</a:t>
            </a:r>
          </a:p>
          <a:p>
            <a:pPr lvl="2"/>
            <a:r>
              <a:rPr lang="es-MX" sz="2000" dirty="0" smtClean="0"/>
              <a:t>Tomar tequila, ver atracciones, evitar crudas.</a:t>
            </a:r>
          </a:p>
          <a:p>
            <a:pPr lvl="1"/>
            <a:r>
              <a:rPr lang="es-MX" sz="2000" dirty="0" smtClean="0"/>
              <a:t>Las decisiones son complejas e involucran conocimiento importante acerca del ambiente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84801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Imaginen que el agente tiene un boleto de regreso al día siguiente:</a:t>
            </a:r>
          </a:p>
          <a:p>
            <a:pPr lvl="1"/>
            <a:r>
              <a:rPr lang="es-MX" sz="2000" dirty="0" smtClean="0"/>
              <a:t>Su </a:t>
            </a:r>
            <a:r>
              <a:rPr lang="es-MX" sz="2000" b="1" dirty="0" smtClean="0"/>
              <a:t>meta</a:t>
            </a:r>
            <a:r>
              <a:rPr lang="es-MX" sz="2000" dirty="0" smtClean="0"/>
              <a:t> principal es estar a tiempo en el aeropuerto.</a:t>
            </a:r>
          </a:p>
          <a:p>
            <a:pPr lvl="1"/>
            <a:r>
              <a:rPr lang="es-MX" sz="2000" dirty="0" smtClean="0"/>
              <a:t>Cualquier decisión que vaya en contra de estar en el aeropuerto será desechada. </a:t>
            </a:r>
          </a:p>
          <a:p>
            <a:pPr lvl="1"/>
            <a:r>
              <a:rPr lang="es-MX" sz="2000" dirty="0" smtClean="0"/>
              <a:t>Esto simplifica mucho la dinámica del agente.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60344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966" y="444137"/>
            <a:ext cx="2727827" cy="4103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8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pic>
        <p:nvPicPr>
          <p:cNvPr id="1026" name="Picture 2" descr="Image result for dr strange on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44" y="1599746"/>
            <a:ext cx="6858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329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Cuál es el agente?</a:t>
            </a:r>
          </a:p>
          <a:p>
            <a:pPr lvl="1"/>
            <a:r>
              <a:rPr lang="es-MX" dirty="0" smtClean="0"/>
              <a:t>Cuál es su ambiente?</a:t>
            </a:r>
          </a:p>
          <a:p>
            <a:pPr lvl="1"/>
            <a:r>
              <a:rPr lang="es-MX" dirty="0" smtClean="0"/>
              <a:t>Cuales son sus actuadores?</a:t>
            </a:r>
          </a:p>
          <a:p>
            <a:pPr lvl="1"/>
            <a:r>
              <a:rPr lang="es-MX" dirty="0" smtClean="0"/>
              <a:t>Cuales son sus sensores?</a:t>
            </a:r>
          </a:p>
          <a:p>
            <a:r>
              <a:rPr lang="es-MX" dirty="0" smtClean="0"/>
              <a:t>Si tuvieran que programarlo ahora, como lo harían?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CDD6BAC-CCD5-4E98-95CD-357AD7155B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2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vimos la clase pasada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Agentes Racionales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Simple </a:t>
            </a:r>
            <a:r>
              <a:rPr lang="es-MX" dirty="0" err="1" smtClean="0"/>
              <a:t>Reflex</a:t>
            </a:r>
            <a:r>
              <a:rPr lang="es-MX" dirty="0" smtClean="0"/>
              <a:t> </a:t>
            </a:r>
            <a:r>
              <a:rPr lang="es-MX" dirty="0" err="1" smtClean="0"/>
              <a:t>Agent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3172804"/>
          </a:xfrm>
        </p:spPr>
        <p:txBody>
          <a:bodyPr/>
          <a:lstStyle/>
          <a:p>
            <a:r>
              <a:rPr lang="es-MX" dirty="0" smtClean="0"/>
              <a:t>A estos agentes no les importa la historia de las percepciones.</a:t>
            </a:r>
          </a:p>
          <a:p>
            <a:r>
              <a:rPr lang="es-MX" dirty="0" smtClean="0"/>
              <a:t>Sólo se basan en las percepciones inmediatas.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77389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4" y="963425"/>
            <a:ext cx="6885622" cy="317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101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Model</a:t>
            </a:r>
            <a:r>
              <a:rPr lang="es-MX" dirty="0" smtClean="0"/>
              <a:t> </a:t>
            </a:r>
            <a:r>
              <a:rPr lang="es-MX" dirty="0" err="1" smtClean="0"/>
              <a:t>Based</a:t>
            </a:r>
            <a:r>
              <a:rPr lang="es-MX" dirty="0" smtClean="0"/>
              <a:t> </a:t>
            </a:r>
            <a:r>
              <a:rPr lang="es-MX" dirty="0" err="1" smtClean="0"/>
              <a:t>Reflex</a:t>
            </a:r>
            <a:r>
              <a:rPr lang="es-MX" dirty="0" smtClean="0"/>
              <a:t> </a:t>
            </a:r>
            <a:r>
              <a:rPr lang="es-MX" dirty="0" err="1" smtClean="0"/>
              <a:t>Agent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agente mantiene un estado interno</a:t>
            </a:r>
          </a:p>
          <a:p>
            <a:r>
              <a:rPr lang="es-MX" dirty="0" smtClean="0"/>
              <a:t>Este estado va a depender de la historia de percepciones que tenemos.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56868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63" y="1106861"/>
            <a:ext cx="5183368" cy="30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78336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7826</TotalTime>
  <Words>515</Words>
  <Application>Microsoft Office PowerPoint</Application>
  <PresentationFormat>Presentación en pantalla (16:9)</PresentationFormat>
  <Paragraphs>101</Paragraphs>
  <Slides>30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5" baseType="lpstr">
      <vt:lpstr>Arvo</vt:lpstr>
      <vt:lpstr>Roboto Condensed</vt:lpstr>
      <vt:lpstr>Arial</vt:lpstr>
      <vt:lpstr>Roboto Condensed Light</vt:lpstr>
      <vt:lpstr>Salerio template</vt:lpstr>
      <vt:lpstr>Inteligencia Artificial</vt:lpstr>
      <vt:lpstr>Noticias del Día</vt:lpstr>
      <vt:lpstr>Presentación de PowerPoint</vt:lpstr>
      <vt:lpstr>Presentación de PowerPoint</vt:lpstr>
      <vt:lpstr>Que vimos la clase pasada</vt:lpstr>
      <vt:lpstr>Simple Reflex Agent</vt:lpstr>
      <vt:lpstr>Presentación de PowerPoint</vt:lpstr>
      <vt:lpstr>Model Based Reflex Agent</vt:lpstr>
      <vt:lpstr>Presentación de PowerPoint</vt:lpstr>
      <vt:lpstr>Presentación de PowerPoint</vt:lpstr>
      <vt:lpstr>Estructura de los agentes</vt:lpstr>
      <vt:lpstr>Goal Based Agent</vt:lpstr>
      <vt:lpstr>Presentación de PowerPoint</vt:lpstr>
      <vt:lpstr>Presentación de PowerPoint</vt:lpstr>
      <vt:lpstr>Agentes basados en Utilidad</vt:lpstr>
      <vt:lpstr>Presentación de PowerPoint</vt:lpstr>
      <vt:lpstr>Presentación de PowerPoint</vt:lpstr>
      <vt:lpstr>Agentes que aprenden</vt:lpstr>
      <vt:lpstr>Presentación de PowerPoint</vt:lpstr>
      <vt:lpstr>Para el taxi</vt:lpstr>
      <vt:lpstr>Como representamos agentes:</vt:lpstr>
      <vt:lpstr>Presentación de PowerPoint</vt:lpstr>
      <vt:lpstr>Presentación de PowerPoint</vt:lpstr>
      <vt:lpstr>Presentación de PowerPoint</vt:lpstr>
      <vt:lpstr>Presentación de PowerPoint</vt:lpstr>
      <vt:lpstr>Busquedas</vt:lpstr>
      <vt:lpstr>Resolviendo con búsqueda</vt:lpstr>
      <vt:lpstr>Formulación de metas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57</cp:revision>
  <dcterms:modified xsi:type="dcterms:W3CDTF">2019-09-09T18:24:24Z</dcterms:modified>
</cp:coreProperties>
</file>